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0"/>
    <p:sldId id="257" r:id="rId31"/>
    <p:sldId id="258" r:id="rId32"/>
    <p:sldId id="259" r:id="rId33"/>
    <p:sldId id="260" r:id="rId3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ormorant Garamond" charset="1" panose="00000500000000000000"/>
      <p:regular r:id="rId10"/>
    </p:embeddedFont>
    <p:embeddedFont>
      <p:font typeface="Cormorant Garamond Bold" charset="1" panose="00000800000000000000"/>
      <p:regular r:id="rId11"/>
    </p:embeddedFont>
    <p:embeddedFont>
      <p:font typeface="Cormorant Garamond Italics" charset="1" panose="00000500000000000000"/>
      <p:regular r:id="rId12"/>
    </p:embeddedFont>
    <p:embeddedFont>
      <p:font typeface="Cormorant Garamond Bold Italics" charset="1" panose="00000800000000000000"/>
      <p:regular r:id="rId13"/>
    </p:embeddedFont>
    <p:embeddedFont>
      <p:font typeface="Cormorant Garamond Light" charset="1" panose="00000400000000000000"/>
      <p:regular r:id="rId14"/>
    </p:embeddedFont>
    <p:embeddedFont>
      <p:font typeface="Cormorant Garamond Light Italics" charset="1" panose="00000400000000000000"/>
      <p:regular r:id="rId15"/>
    </p:embeddedFont>
    <p:embeddedFont>
      <p:font typeface="Cormorant Garamond Medium" charset="1" panose="00000600000000000000"/>
      <p:regular r:id="rId16"/>
    </p:embeddedFont>
    <p:embeddedFont>
      <p:font typeface="Cormorant Garamond Medium Italics" charset="1" panose="00000600000000000000"/>
      <p:regular r:id="rId17"/>
    </p:embeddedFont>
    <p:embeddedFont>
      <p:font typeface="Cormorant Garamond Semi-Bold" charset="1" panose="00000700000000000000"/>
      <p:regular r:id="rId18"/>
    </p:embeddedFont>
    <p:embeddedFont>
      <p:font typeface="Cormorant Garamond Semi-Bold Italics" charset="1" panose="00000700000000000000"/>
      <p:regular r:id="rId19"/>
    </p:embeddedFont>
    <p:embeddedFont>
      <p:font typeface="HK Grotesk" charset="1" panose="00000500000000000000"/>
      <p:regular r:id="rId20"/>
    </p:embeddedFont>
    <p:embeddedFont>
      <p:font typeface="HK Grotesk Bold" charset="1" panose="00000800000000000000"/>
      <p:regular r:id="rId21"/>
    </p:embeddedFont>
    <p:embeddedFont>
      <p:font typeface="HK Grotesk Italics" charset="1" panose="00000500000000000000"/>
      <p:regular r:id="rId22"/>
    </p:embeddedFont>
    <p:embeddedFont>
      <p:font typeface="HK Grotesk Bold Italics" charset="1" panose="00000800000000000000"/>
      <p:regular r:id="rId23"/>
    </p:embeddedFont>
    <p:embeddedFont>
      <p:font typeface="HK Grotesk Light" charset="1" panose="00000400000000000000"/>
      <p:regular r:id="rId24"/>
    </p:embeddedFont>
    <p:embeddedFont>
      <p:font typeface="HK Grotesk Light Italics" charset="1" panose="00000400000000000000"/>
      <p:regular r:id="rId25"/>
    </p:embeddedFont>
    <p:embeddedFont>
      <p:font typeface="HK Grotesk Medium" charset="1" panose="00000600000000000000"/>
      <p:regular r:id="rId26"/>
    </p:embeddedFont>
    <p:embeddedFont>
      <p:font typeface="HK Grotesk Medium Italics" charset="1" panose="00000600000000000000"/>
      <p:regular r:id="rId27"/>
    </p:embeddedFont>
    <p:embeddedFont>
      <p:font typeface="HK Grotesk Semi-Bold" charset="1" panose="00000700000000000000"/>
      <p:regular r:id="rId28"/>
    </p:embeddedFont>
    <p:embeddedFont>
      <p:font typeface="HK Grotesk Semi-Bold Italics" charset="1" panose="000007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5F5EF"/>
        </a:solidFill>
      </p:bgPr>
    </p:bg>
    <p:spTree>
      <p:nvGrpSpPr>
        <p:cNvPr id="1" name=""/>
        <p:cNvGrpSpPr/>
        <p:nvPr/>
      </p:nvGrpSpPr>
      <p:grpSpPr>
        <a:xfrm>
          <a:off x="0" y="0"/>
          <a:ext cx="0" cy="0"/>
          <a:chOff x="0" y="0"/>
          <a:chExt cx="0" cy="0"/>
        </a:xfrm>
      </p:grpSpPr>
      <p:grpSp>
        <p:nvGrpSpPr>
          <p:cNvPr name="Group 2" id="2"/>
          <p:cNvGrpSpPr/>
          <p:nvPr/>
        </p:nvGrpSpPr>
        <p:grpSpPr>
          <a:xfrm rot="0">
            <a:off x="10478307" y="377186"/>
            <a:ext cx="6919032" cy="9909814"/>
            <a:chOff x="0" y="0"/>
            <a:chExt cx="4433570" cy="6350000"/>
          </a:xfrm>
        </p:grpSpPr>
        <p:sp>
          <p:nvSpPr>
            <p:cNvPr name="Freeform 3" id="3"/>
            <p:cNvSpPr/>
            <p:nvPr/>
          </p:nvSpPr>
          <p:spPr>
            <a:xfrm flipH="false" flipV="false" rot="0">
              <a:off x="0" y="0"/>
              <a:ext cx="4433570" cy="6350000"/>
            </a:xfrm>
            <a:custGeom>
              <a:avLst/>
              <a:gdLst/>
              <a:ahLst/>
              <a:cxnLst/>
              <a:rect r="r" b="b" t="t" l="l"/>
              <a:pathLst>
                <a:path h="6350000" w="4433570">
                  <a:moveTo>
                    <a:pt x="2217420" y="0"/>
                  </a:moveTo>
                  <a:cubicBezTo>
                    <a:pt x="3441700" y="0"/>
                    <a:pt x="4433570" y="993140"/>
                    <a:pt x="4433570" y="2217420"/>
                  </a:cubicBezTo>
                  <a:lnTo>
                    <a:pt x="4433570" y="6350000"/>
                  </a:lnTo>
                  <a:lnTo>
                    <a:pt x="0" y="6350000"/>
                  </a:lnTo>
                  <a:lnTo>
                    <a:pt x="0" y="2217420"/>
                  </a:lnTo>
                  <a:cubicBezTo>
                    <a:pt x="0" y="993140"/>
                    <a:pt x="993140" y="0"/>
                    <a:pt x="2217420" y="0"/>
                  </a:cubicBezTo>
                  <a:close/>
                </a:path>
              </a:pathLst>
            </a:custGeom>
            <a:solidFill>
              <a:srgbClr val="737373">
                <a:alpha val="9804"/>
              </a:srgbClr>
            </a:solidFill>
            <a:ln w="12700">
              <a:solidFill>
                <a:srgbClr val="000000"/>
              </a:solidFill>
            </a:ln>
          </p:spPr>
        </p:sp>
      </p:grpSp>
      <p:sp>
        <p:nvSpPr>
          <p:cNvPr name="Freeform 4" id="4"/>
          <p:cNvSpPr/>
          <p:nvPr/>
        </p:nvSpPr>
        <p:spPr>
          <a:xfrm flipH="false" flipV="false" rot="0">
            <a:off x="10478307" y="2972532"/>
            <a:ext cx="6970949" cy="7430275"/>
          </a:xfrm>
          <a:custGeom>
            <a:avLst/>
            <a:gdLst/>
            <a:ahLst/>
            <a:cxnLst/>
            <a:rect r="r" b="b" t="t" l="l"/>
            <a:pathLst>
              <a:path h="7430275" w="6970949">
                <a:moveTo>
                  <a:pt x="0" y="0"/>
                </a:moveTo>
                <a:lnTo>
                  <a:pt x="6970948" y="0"/>
                </a:lnTo>
                <a:lnTo>
                  <a:pt x="6970948" y="7430275"/>
                </a:lnTo>
                <a:lnTo>
                  <a:pt x="0" y="743027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234644" y="2686302"/>
            <a:ext cx="8205856" cy="2645791"/>
          </a:xfrm>
          <a:prstGeom prst="rect">
            <a:avLst/>
          </a:prstGeom>
        </p:spPr>
        <p:txBody>
          <a:bodyPr anchor="t" rtlCol="false" tIns="0" lIns="0" bIns="0" rIns="0">
            <a:spAutoFit/>
          </a:bodyPr>
          <a:lstStyle/>
          <a:p>
            <a:pPr>
              <a:lnSpc>
                <a:spcPts val="6887"/>
              </a:lnSpc>
            </a:pPr>
            <a:r>
              <a:rPr lang="en-US" sz="7100">
                <a:solidFill>
                  <a:srgbClr val="0F0E0C">
                    <a:alpha val="80000"/>
                  </a:srgbClr>
                </a:solidFill>
                <a:latin typeface="Cormorant Garamond Bold"/>
              </a:rPr>
              <a:t>Abusive and Hate Speech Tweets Analysis</a:t>
            </a:r>
          </a:p>
        </p:txBody>
      </p:sp>
      <p:sp>
        <p:nvSpPr>
          <p:cNvPr name="TextBox 6" id="6"/>
          <p:cNvSpPr txBox="true"/>
          <p:nvPr/>
        </p:nvSpPr>
        <p:spPr>
          <a:xfrm rot="0">
            <a:off x="15205449" y="9454547"/>
            <a:ext cx="2078929" cy="235903"/>
          </a:xfrm>
          <a:prstGeom prst="rect">
            <a:avLst/>
          </a:prstGeom>
        </p:spPr>
        <p:txBody>
          <a:bodyPr anchor="t" rtlCol="false" tIns="0" lIns="0" bIns="0" rIns="0">
            <a:spAutoFit/>
          </a:bodyPr>
          <a:lstStyle/>
          <a:p>
            <a:pPr algn="r">
              <a:lnSpc>
                <a:spcPts val="1959"/>
              </a:lnSpc>
              <a:spcBef>
                <a:spcPct val="0"/>
              </a:spcBef>
            </a:pPr>
            <a:r>
              <a:rPr lang="en-US" sz="1400" spc="168">
                <a:solidFill>
                  <a:srgbClr val="F5F5EF"/>
                </a:solidFill>
                <a:latin typeface="HK Grotesk Light"/>
              </a:rPr>
              <a:t>DECEMBER 2020</a:t>
            </a:r>
          </a:p>
        </p:txBody>
      </p:sp>
      <p:sp>
        <p:nvSpPr>
          <p:cNvPr name="TextBox 7" id="7"/>
          <p:cNvSpPr txBox="true"/>
          <p:nvPr/>
        </p:nvSpPr>
        <p:spPr>
          <a:xfrm rot="0">
            <a:off x="1234644" y="6630519"/>
            <a:ext cx="4302621" cy="537845"/>
          </a:xfrm>
          <a:prstGeom prst="rect">
            <a:avLst/>
          </a:prstGeom>
        </p:spPr>
        <p:txBody>
          <a:bodyPr anchor="t" rtlCol="false" tIns="0" lIns="0" bIns="0" rIns="0">
            <a:spAutoFit/>
          </a:bodyPr>
          <a:lstStyle/>
          <a:p>
            <a:pPr algn="ctr" marL="0" indent="0" lvl="0">
              <a:lnSpc>
                <a:spcPts val="4480"/>
              </a:lnSpc>
              <a:spcBef>
                <a:spcPct val="0"/>
              </a:spcBef>
            </a:pPr>
            <a:r>
              <a:rPr lang="en-US" sz="3200">
                <a:solidFill>
                  <a:srgbClr val="000000">
                    <a:alpha val="80000"/>
                  </a:srgbClr>
                </a:solidFill>
                <a:latin typeface="Cormorant Garamond Bold"/>
              </a:rPr>
              <a:t>Chairunnisya Dermawanty</a:t>
            </a:r>
          </a:p>
        </p:txBody>
      </p:sp>
      <p:sp>
        <p:nvSpPr>
          <p:cNvPr name="TextBox 8" id="8"/>
          <p:cNvSpPr txBox="true"/>
          <p:nvPr/>
        </p:nvSpPr>
        <p:spPr>
          <a:xfrm rot="0">
            <a:off x="1234644" y="7120739"/>
            <a:ext cx="3310235" cy="349250"/>
          </a:xfrm>
          <a:prstGeom prst="rect">
            <a:avLst/>
          </a:prstGeom>
        </p:spPr>
        <p:txBody>
          <a:bodyPr anchor="t" rtlCol="false" tIns="0" lIns="0" bIns="0" rIns="0">
            <a:spAutoFit/>
          </a:bodyPr>
          <a:lstStyle/>
          <a:p>
            <a:pPr algn="ctr" marL="0" indent="0" lvl="0">
              <a:lnSpc>
                <a:spcPts val="2800"/>
              </a:lnSpc>
              <a:spcBef>
                <a:spcPct val="0"/>
              </a:spcBef>
            </a:pPr>
            <a:r>
              <a:rPr lang="en-US" sz="2000">
                <a:solidFill>
                  <a:srgbClr val="000000">
                    <a:alpha val="80000"/>
                  </a:srgbClr>
                </a:solidFill>
                <a:latin typeface="Cormorant Garamond Semi-Bold"/>
              </a:rPr>
              <a:t>Gold Challenge - Binar Academy</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5F5EF"/>
        </a:solidFill>
      </p:bgPr>
    </p:bg>
    <p:spTree>
      <p:nvGrpSpPr>
        <p:cNvPr id="1" name=""/>
        <p:cNvGrpSpPr/>
        <p:nvPr/>
      </p:nvGrpSpPr>
      <p:grpSpPr>
        <a:xfrm>
          <a:off x="0" y="0"/>
          <a:ext cx="0" cy="0"/>
          <a:chOff x="0" y="0"/>
          <a:chExt cx="0" cy="0"/>
        </a:xfrm>
      </p:grpSpPr>
      <p:sp>
        <p:nvSpPr>
          <p:cNvPr name="TextBox 2" id="2"/>
          <p:cNvSpPr txBox="true"/>
          <p:nvPr/>
        </p:nvSpPr>
        <p:spPr>
          <a:xfrm rot="0">
            <a:off x="1383315" y="2192799"/>
            <a:ext cx="15875985" cy="7416673"/>
          </a:xfrm>
          <a:prstGeom prst="rect">
            <a:avLst/>
          </a:prstGeom>
        </p:spPr>
        <p:txBody>
          <a:bodyPr anchor="t" rtlCol="false" tIns="0" lIns="0" bIns="0" rIns="0">
            <a:spAutoFit/>
          </a:bodyPr>
          <a:lstStyle/>
          <a:p>
            <a:pPr algn="just">
              <a:lnSpc>
                <a:spcPts val="3146"/>
              </a:lnSpc>
            </a:pPr>
            <a:r>
              <a:rPr lang="en-US" sz="2600">
                <a:solidFill>
                  <a:srgbClr val="000000">
                    <a:alpha val="80000"/>
                  </a:srgbClr>
                </a:solidFill>
                <a:latin typeface="Cormorant Garamond Semi-Bold"/>
              </a:rPr>
              <a:t>Ujaran kebencian (hate speech) merupakan fenomena yang sering terjadi di media sosial dikarenakan banyaknya pengguna media sosial dii Indonesia. Arti ujaran kebencian (Hate Speech) sendiri adalah tindakan komunikasi yang dilakukan oleh individu atau kelompok dalam bentuk hasutan, provoksi, ataupun hinaan kepada individu atau kelompok yang lain dalam hal seperti ras, gender, warna kulit, orientasi seksual, cacat, kewarganegaraan, agama dan lain-lain.</a:t>
            </a:r>
          </a:p>
          <a:p>
            <a:pPr algn="just">
              <a:lnSpc>
                <a:spcPts val="3146"/>
              </a:lnSpc>
            </a:pPr>
          </a:p>
          <a:p>
            <a:pPr algn="just">
              <a:lnSpc>
                <a:spcPts val="3146"/>
              </a:lnSpc>
            </a:pPr>
            <a:r>
              <a:rPr lang="en-US" sz="2600">
                <a:solidFill>
                  <a:srgbClr val="000000">
                    <a:alpha val="80000"/>
                  </a:srgbClr>
                </a:solidFill>
                <a:latin typeface="Cormorant Garamond Semi-Bold"/>
              </a:rPr>
              <a:t>Di era globalisasi ini, pengguna media sosial dapat memposting konten berupa video, suara, tulisan maupun gambar secara bebas yang dapat disebarluaskan kapanpun dan dimanapun dengan menggunakan jaringan internet. Tidak jarang penguna media social yang menyalah gunakan media sosial sebagai sarana untuk meluapkan emosi, menjatuhkan orang lain, menyebar berita palsu, bahkan menyebar kebencian kepada orang lain atau suatu kelompok.  Salah satu aplikasi media sosial yang terbilang sering terjadinya tindakan ujaran kebencian adalah Twitter. Ujaran kebencian antar individu pengguna social dengan hujatan SARA (suku, agama, ras dan antar golongan) massif terjadi, baik di tahun-tahun politik maupun pertengkaran-pertengkaran perbedaan pandangan terhadap sesuatu.</a:t>
            </a:r>
          </a:p>
          <a:p>
            <a:pPr algn="just">
              <a:lnSpc>
                <a:spcPts val="3146"/>
              </a:lnSpc>
            </a:pPr>
          </a:p>
          <a:p>
            <a:pPr algn="just">
              <a:lnSpc>
                <a:spcPts val="3146"/>
              </a:lnSpc>
            </a:pPr>
            <a:r>
              <a:rPr lang="en-US" sz="2600">
                <a:solidFill>
                  <a:srgbClr val="000000">
                    <a:alpha val="80000"/>
                  </a:srgbClr>
                </a:solidFill>
                <a:latin typeface="Cormorant Garamond Semi-Bold"/>
              </a:rPr>
              <a:t>Oleh karena itu, penelitian ini bertujuan untuk menganalisa seberapa banyak Tweet di sosial media yang mengandung ujaran kebencian ataupun kata-kata kasar, kata-kata apa saja yang sering dilontarkan dan kepada siapa kata-kata kasar atau ujaran kebencian itu dituju. Harapannya dari hasil analisis yang dilakukan dapat memberikan edukasi kepada masyarakat..</a:t>
            </a:r>
          </a:p>
          <a:p>
            <a:pPr algn="just">
              <a:lnSpc>
                <a:spcPts val="3146"/>
              </a:lnSpc>
            </a:pPr>
          </a:p>
          <a:p>
            <a:pPr algn="just" marL="0" indent="0" lvl="0">
              <a:lnSpc>
                <a:spcPts val="3146"/>
              </a:lnSpc>
            </a:pPr>
          </a:p>
        </p:txBody>
      </p:sp>
      <p:sp>
        <p:nvSpPr>
          <p:cNvPr name="TextBox 3" id="3"/>
          <p:cNvSpPr txBox="true"/>
          <p:nvPr/>
        </p:nvSpPr>
        <p:spPr>
          <a:xfrm rot="0">
            <a:off x="1383315" y="942975"/>
            <a:ext cx="3212455" cy="828040"/>
          </a:xfrm>
          <a:prstGeom prst="rect">
            <a:avLst/>
          </a:prstGeom>
        </p:spPr>
        <p:txBody>
          <a:bodyPr anchor="t" rtlCol="false" tIns="0" lIns="0" bIns="0" rIns="0">
            <a:spAutoFit/>
          </a:bodyPr>
          <a:lstStyle/>
          <a:p>
            <a:pPr algn="ctr">
              <a:lnSpc>
                <a:spcPts val="6859"/>
              </a:lnSpc>
              <a:spcBef>
                <a:spcPct val="0"/>
              </a:spcBef>
            </a:pPr>
            <a:r>
              <a:rPr lang="en-US" sz="4899">
                <a:solidFill>
                  <a:srgbClr val="000000"/>
                </a:solidFill>
                <a:latin typeface="Cormorant Garamond Bold"/>
              </a:rPr>
              <a:t>Pendahuluan</a:t>
            </a:r>
          </a:p>
        </p:txBody>
      </p:sp>
      <p:grpSp>
        <p:nvGrpSpPr>
          <p:cNvPr name="Group 4" id="4"/>
          <p:cNvGrpSpPr/>
          <p:nvPr/>
        </p:nvGrpSpPr>
        <p:grpSpPr>
          <a:xfrm rot="0">
            <a:off x="0" y="9690449"/>
            <a:ext cx="18288000" cy="803275"/>
            <a:chOff x="0" y="0"/>
            <a:chExt cx="6186311" cy="271725"/>
          </a:xfrm>
        </p:grpSpPr>
        <p:sp>
          <p:nvSpPr>
            <p:cNvPr name="Freeform 5" id="5"/>
            <p:cNvSpPr/>
            <p:nvPr/>
          </p:nvSpPr>
          <p:spPr>
            <a:xfrm flipH="false" flipV="false" rot="0">
              <a:off x="0" y="0"/>
              <a:ext cx="6186311" cy="271725"/>
            </a:xfrm>
            <a:custGeom>
              <a:avLst/>
              <a:gdLst/>
              <a:ahLst/>
              <a:cxnLst/>
              <a:rect r="r" b="b" t="t" l="l"/>
              <a:pathLst>
                <a:path h="271725" w="6186311">
                  <a:moveTo>
                    <a:pt x="0" y="0"/>
                  </a:moveTo>
                  <a:lnTo>
                    <a:pt x="6186311" y="0"/>
                  </a:lnTo>
                  <a:lnTo>
                    <a:pt x="6186311" y="271725"/>
                  </a:lnTo>
                  <a:lnTo>
                    <a:pt x="0" y="271725"/>
                  </a:lnTo>
                  <a:close/>
                </a:path>
              </a:pathLst>
            </a:custGeom>
            <a:solidFill>
              <a:srgbClr val="304543"/>
            </a:solidFill>
          </p:spPr>
        </p:sp>
      </p:grpSp>
    </p:spTree>
  </p:cSld>
  <p:clrMapOvr>
    <a:masterClrMapping/>
  </p:clrMapOvr>
</p:sld>
</file>

<file path=ppt/slides/slide3.xml><?xml version="1.0" encoding="utf-8"?>
<p:sld xmlns:p="http://schemas.openxmlformats.org/presentationml/2006/main" xmlns:a="http://schemas.openxmlformats.org/drawingml/2006/main">
  <p:cSld>
    <p:bg>
      <p:bgPr>
        <a:solidFill>
          <a:srgbClr val="304543"/>
        </a:solidFill>
      </p:bgPr>
    </p:bg>
    <p:spTree>
      <p:nvGrpSpPr>
        <p:cNvPr id="1" name=""/>
        <p:cNvGrpSpPr/>
        <p:nvPr/>
      </p:nvGrpSpPr>
      <p:grpSpPr>
        <a:xfrm>
          <a:off x="0" y="0"/>
          <a:ext cx="0" cy="0"/>
          <a:chOff x="0" y="0"/>
          <a:chExt cx="0" cy="0"/>
        </a:xfrm>
      </p:grpSpPr>
      <p:sp>
        <p:nvSpPr>
          <p:cNvPr name="TextBox 2" id="2"/>
          <p:cNvSpPr txBox="true"/>
          <p:nvPr/>
        </p:nvSpPr>
        <p:spPr>
          <a:xfrm rot="0">
            <a:off x="10327220" y="3264350"/>
            <a:ext cx="5214172" cy="3774415"/>
          </a:xfrm>
          <a:prstGeom prst="rect">
            <a:avLst/>
          </a:prstGeom>
        </p:spPr>
        <p:txBody>
          <a:bodyPr anchor="t" rtlCol="false" tIns="0" lIns="0" bIns="0" rIns="0">
            <a:spAutoFit/>
          </a:bodyPr>
          <a:lstStyle/>
          <a:p>
            <a:pPr marL="453390" indent="-226695" lvl="1">
              <a:lnSpc>
                <a:spcPts val="3360"/>
              </a:lnSpc>
              <a:spcBef>
                <a:spcPct val="0"/>
              </a:spcBef>
              <a:buFont typeface="Arial"/>
              <a:buChar char="•"/>
            </a:pPr>
            <a:r>
              <a:rPr lang="en-US" sz="2100">
                <a:solidFill>
                  <a:srgbClr val="FFFFFF">
                    <a:alpha val="80000"/>
                  </a:srgbClr>
                </a:solidFill>
                <a:latin typeface="HK Grotesk"/>
              </a:rPr>
              <a:t>M</a:t>
            </a:r>
            <a:r>
              <a:rPr lang="en-US" sz="2100" u="none">
                <a:solidFill>
                  <a:srgbClr val="FFFFFF">
                    <a:alpha val="80000"/>
                  </a:srgbClr>
                </a:solidFill>
                <a:latin typeface="HK Grotesk"/>
              </a:rPr>
              <a:t>enganalisis berapa banyak persentase Tweet yang mengandung kata-kata kasar dari keseluruhan data Tweet yang ada.</a:t>
            </a:r>
          </a:p>
          <a:p>
            <a:pPr marL="453390" indent="-226695" lvl="1">
              <a:lnSpc>
                <a:spcPts val="3360"/>
              </a:lnSpc>
              <a:spcBef>
                <a:spcPct val="0"/>
              </a:spcBef>
              <a:buFont typeface="Arial"/>
              <a:buChar char="•"/>
            </a:pPr>
            <a:r>
              <a:rPr lang="en-US" sz="2100" u="none">
                <a:solidFill>
                  <a:srgbClr val="FFFFFF">
                    <a:alpha val="80000"/>
                  </a:srgbClr>
                </a:solidFill>
                <a:latin typeface="HK Grotesk"/>
              </a:rPr>
              <a:t>Siapa saja target dariujaran kebencian tersebut.</a:t>
            </a:r>
          </a:p>
          <a:p>
            <a:pPr marL="453390" indent="-226695" lvl="1">
              <a:lnSpc>
                <a:spcPts val="3360"/>
              </a:lnSpc>
              <a:spcBef>
                <a:spcPct val="0"/>
              </a:spcBef>
              <a:buFont typeface="Arial"/>
              <a:buChar char="•"/>
            </a:pPr>
            <a:r>
              <a:rPr lang="en-US" sz="2100" u="none">
                <a:solidFill>
                  <a:srgbClr val="FFFFFF">
                    <a:alpha val="80000"/>
                  </a:srgbClr>
                </a:solidFill>
                <a:latin typeface="HK Grotesk"/>
              </a:rPr>
              <a:t>Mengetahui kata-kata kasar apa yang seing diunggah pengguna media sosial Twitter.</a:t>
            </a:r>
          </a:p>
          <a:p>
            <a:pPr marL="0" indent="0" lvl="0">
              <a:lnSpc>
                <a:spcPts val="3360"/>
              </a:lnSpc>
              <a:spcBef>
                <a:spcPct val="0"/>
              </a:spcBef>
            </a:pPr>
          </a:p>
        </p:txBody>
      </p:sp>
      <p:sp>
        <p:nvSpPr>
          <p:cNvPr name="TextBox 3" id="3"/>
          <p:cNvSpPr txBox="true"/>
          <p:nvPr/>
        </p:nvSpPr>
        <p:spPr>
          <a:xfrm rot="0">
            <a:off x="3094070" y="3264350"/>
            <a:ext cx="5214172" cy="4153952"/>
          </a:xfrm>
          <a:prstGeom prst="rect">
            <a:avLst/>
          </a:prstGeom>
        </p:spPr>
        <p:txBody>
          <a:bodyPr anchor="t" rtlCol="false" tIns="0" lIns="0" bIns="0" rIns="0">
            <a:spAutoFit/>
          </a:bodyPr>
          <a:lstStyle/>
          <a:p>
            <a:pPr marL="453390" indent="-226695" lvl="1">
              <a:lnSpc>
                <a:spcPts val="3360"/>
              </a:lnSpc>
              <a:buFont typeface="Arial"/>
              <a:buChar char="•"/>
            </a:pPr>
            <a:r>
              <a:rPr lang="en-US" sz="2100">
                <a:solidFill>
                  <a:srgbClr val="FFFFFF">
                    <a:alpha val="80000"/>
                  </a:srgbClr>
                </a:solidFill>
                <a:latin typeface="HK Grotesk"/>
              </a:rPr>
              <a:t>Berapa banyak jumlah Tweet yang mengandung kata-kata kasar, ujaran kebencian atau yang mengandung keduamya dari total keseluruhan data Tweet yang ada?</a:t>
            </a:r>
          </a:p>
          <a:p>
            <a:pPr marL="453390" indent="-226695" lvl="1">
              <a:lnSpc>
                <a:spcPts val="3360"/>
              </a:lnSpc>
              <a:buFont typeface="Arial"/>
              <a:buChar char="•"/>
            </a:pPr>
            <a:r>
              <a:rPr lang="en-US" sz="2100">
                <a:solidFill>
                  <a:srgbClr val="FFFFFF">
                    <a:alpha val="80000"/>
                  </a:srgbClr>
                </a:solidFill>
                <a:latin typeface="HK Grotesk"/>
              </a:rPr>
              <a:t>Siapa saja target dari Tweet ujaran kebencian tersebut?</a:t>
            </a:r>
          </a:p>
          <a:p>
            <a:pPr marL="453390" indent="-226695" lvl="1">
              <a:lnSpc>
                <a:spcPts val="3360"/>
              </a:lnSpc>
              <a:buFont typeface="Arial"/>
              <a:buChar char="•"/>
            </a:pPr>
            <a:r>
              <a:rPr lang="en-US" sz="2100">
                <a:solidFill>
                  <a:srgbClr val="FFFFFF">
                    <a:alpha val="80000"/>
                  </a:srgbClr>
                </a:solidFill>
                <a:latin typeface="HK Grotesk"/>
              </a:rPr>
              <a:t>Apa saja kata-kata kasar yang sering diunggah dan yang paling dominan dari keseluruhan Tweet? </a:t>
            </a:r>
          </a:p>
          <a:p>
            <a:pPr>
              <a:lnSpc>
                <a:spcPts val="3360"/>
              </a:lnSpc>
            </a:pPr>
          </a:p>
        </p:txBody>
      </p:sp>
      <p:grpSp>
        <p:nvGrpSpPr>
          <p:cNvPr name="Group 4" id="4"/>
          <p:cNvGrpSpPr/>
          <p:nvPr/>
        </p:nvGrpSpPr>
        <p:grpSpPr>
          <a:xfrm rot="-5400000">
            <a:off x="6154250" y="4742236"/>
            <a:ext cx="6117395" cy="137895"/>
            <a:chOff x="0" y="0"/>
            <a:chExt cx="25353205" cy="571500"/>
          </a:xfrm>
        </p:grpSpPr>
        <p:sp>
          <p:nvSpPr>
            <p:cNvPr name="Freeform 5" id="5"/>
            <p:cNvSpPr/>
            <p:nvPr/>
          </p:nvSpPr>
          <p:spPr>
            <a:xfrm flipH="false" flipV="false" rot="0">
              <a:off x="0" y="255270"/>
              <a:ext cx="25353204" cy="69850"/>
            </a:xfrm>
            <a:custGeom>
              <a:avLst/>
              <a:gdLst/>
              <a:ahLst/>
              <a:cxnLst/>
              <a:rect r="r" b="b" t="t" l="l"/>
              <a:pathLst>
                <a:path h="69850" w="25353204">
                  <a:moveTo>
                    <a:pt x="25062374" y="0"/>
                  </a:moveTo>
                  <a:lnTo>
                    <a:pt x="0" y="0"/>
                  </a:lnTo>
                  <a:lnTo>
                    <a:pt x="0" y="69850"/>
                  </a:lnTo>
                  <a:lnTo>
                    <a:pt x="25353204" y="69850"/>
                  </a:lnTo>
                  <a:lnTo>
                    <a:pt x="25353204" y="0"/>
                  </a:lnTo>
                  <a:close/>
                </a:path>
              </a:pathLst>
            </a:custGeom>
            <a:solidFill>
              <a:srgbClr val="F5F5EF"/>
            </a:solidFill>
          </p:spPr>
        </p:sp>
      </p:grpSp>
      <p:sp>
        <p:nvSpPr>
          <p:cNvPr name="TextBox 6" id="6"/>
          <p:cNvSpPr txBox="true"/>
          <p:nvPr/>
        </p:nvSpPr>
        <p:spPr>
          <a:xfrm rot="0">
            <a:off x="3094070" y="1622933"/>
            <a:ext cx="5214172" cy="786624"/>
          </a:xfrm>
          <a:prstGeom prst="rect">
            <a:avLst/>
          </a:prstGeom>
        </p:spPr>
        <p:txBody>
          <a:bodyPr anchor="t" rtlCol="false" tIns="0" lIns="0" bIns="0" rIns="0">
            <a:spAutoFit/>
          </a:bodyPr>
          <a:lstStyle/>
          <a:p>
            <a:pPr>
              <a:lnSpc>
                <a:spcPts val="6720"/>
              </a:lnSpc>
              <a:spcBef>
                <a:spcPct val="0"/>
              </a:spcBef>
            </a:pPr>
            <a:r>
              <a:rPr lang="en-US" sz="4800">
                <a:solidFill>
                  <a:srgbClr val="F5F5EF"/>
                </a:solidFill>
                <a:latin typeface="Cormorant Garamond Bold"/>
              </a:rPr>
              <a:t>Rumusan Masalah</a:t>
            </a:r>
          </a:p>
        </p:txBody>
      </p:sp>
      <p:sp>
        <p:nvSpPr>
          <p:cNvPr name="TextBox 7" id="7"/>
          <p:cNvSpPr txBox="true"/>
          <p:nvPr/>
        </p:nvSpPr>
        <p:spPr>
          <a:xfrm rot="0">
            <a:off x="10327220" y="1622933"/>
            <a:ext cx="5214172" cy="786624"/>
          </a:xfrm>
          <a:prstGeom prst="rect">
            <a:avLst/>
          </a:prstGeom>
        </p:spPr>
        <p:txBody>
          <a:bodyPr anchor="t" rtlCol="false" tIns="0" lIns="0" bIns="0" rIns="0">
            <a:spAutoFit/>
          </a:bodyPr>
          <a:lstStyle/>
          <a:p>
            <a:pPr>
              <a:lnSpc>
                <a:spcPts val="6720"/>
              </a:lnSpc>
              <a:spcBef>
                <a:spcPct val="0"/>
              </a:spcBef>
            </a:pPr>
            <a:r>
              <a:rPr lang="en-US" sz="4800">
                <a:solidFill>
                  <a:srgbClr val="F5F5EF"/>
                </a:solidFill>
                <a:latin typeface="Cormorant Garamond Bold"/>
              </a:rPr>
              <a:t>Tujuan Penelitian</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5F5EF"/>
        </a:solidFill>
      </p:bgPr>
    </p:bg>
    <p:spTree>
      <p:nvGrpSpPr>
        <p:cNvPr id="1" name=""/>
        <p:cNvGrpSpPr/>
        <p:nvPr/>
      </p:nvGrpSpPr>
      <p:grpSpPr>
        <a:xfrm>
          <a:off x="0" y="0"/>
          <a:ext cx="0" cy="0"/>
          <a:chOff x="0" y="0"/>
          <a:chExt cx="0" cy="0"/>
        </a:xfrm>
      </p:grpSpPr>
      <p:sp>
        <p:nvSpPr>
          <p:cNvPr name="TextBox 2" id="2"/>
          <p:cNvSpPr txBox="true"/>
          <p:nvPr/>
        </p:nvSpPr>
        <p:spPr>
          <a:xfrm rot="0">
            <a:off x="1427306" y="2658463"/>
            <a:ext cx="15379547" cy="2493645"/>
          </a:xfrm>
          <a:prstGeom prst="rect">
            <a:avLst/>
          </a:prstGeom>
        </p:spPr>
        <p:txBody>
          <a:bodyPr anchor="t" rtlCol="false" tIns="0" lIns="0" bIns="0" rIns="0">
            <a:spAutoFit/>
          </a:bodyPr>
          <a:lstStyle/>
          <a:p>
            <a:pPr algn="just">
              <a:lnSpc>
                <a:spcPts val="3360"/>
              </a:lnSpc>
            </a:pPr>
            <a:r>
              <a:rPr lang="en-US" sz="2100">
                <a:solidFill>
                  <a:srgbClr val="000000">
                    <a:alpha val="80000"/>
                  </a:srgbClr>
                </a:solidFill>
                <a:latin typeface="HK Grotesk"/>
              </a:rPr>
              <a:t>Data pada penelitian ini bersumber dari Kaggle yang sudah dipublikasikan dan digunakan untuk melengkapi Challenge dari Binar Academy. Data yang dianalisis adalah data yang memuat kumpulan Tweet sebanyak 13,169 baris dan 13 kolom berisikan Tweet yang mengandung kata-kata kasar dan ujaran kebencian dalam Bahasa Indonesia serta klasifikasinya.</a:t>
            </a:r>
          </a:p>
          <a:p>
            <a:pPr algn="just">
              <a:lnSpc>
                <a:spcPts val="3360"/>
              </a:lnSpc>
            </a:pPr>
          </a:p>
          <a:p>
            <a:pPr algn="just" marL="0" indent="0" lvl="0">
              <a:lnSpc>
                <a:spcPts val="3360"/>
              </a:lnSpc>
              <a:spcBef>
                <a:spcPct val="0"/>
              </a:spcBef>
            </a:pPr>
            <a:r>
              <a:rPr lang="en-US" sz="2100">
                <a:solidFill>
                  <a:srgbClr val="000000">
                    <a:alpha val="80000"/>
                  </a:srgbClr>
                </a:solidFill>
                <a:latin typeface="HK Grotesk"/>
              </a:rPr>
              <a:t>Metode analisis yang dipakai dalam penelitian ini adalah Descriptive Analytics, karena bertujuan mendeskripsikan pola dari data. Jenis analisis tersebut fokus untuk mencari tahu kondisi data dan mencari pola suatu data. </a:t>
            </a:r>
          </a:p>
        </p:txBody>
      </p:sp>
      <p:sp>
        <p:nvSpPr>
          <p:cNvPr name="TextBox 3" id="3"/>
          <p:cNvSpPr txBox="true"/>
          <p:nvPr/>
        </p:nvSpPr>
        <p:spPr>
          <a:xfrm rot="0">
            <a:off x="1427306" y="1302204"/>
            <a:ext cx="9316242" cy="1036131"/>
          </a:xfrm>
          <a:prstGeom prst="rect">
            <a:avLst/>
          </a:prstGeom>
        </p:spPr>
        <p:txBody>
          <a:bodyPr anchor="t" rtlCol="false" tIns="0" lIns="0" bIns="0" rIns="0">
            <a:spAutoFit/>
          </a:bodyPr>
          <a:lstStyle/>
          <a:p>
            <a:pPr>
              <a:lnSpc>
                <a:spcPts val="8959"/>
              </a:lnSpc>
              <a:spcBef>
                <a:spcPct val="0"/>
              </a:spcBef>
            </a:pPr>
            <a:r>
              <a:rPr lang="en-US" sz="6399">
                <a:solidFill>
                  <a:srgbClr val="000000"/>
                </a:solidFill>
                <a:latin typeface="Cormorant Garamond Bold"/>
              </a:rPr>
              <a:t>Metode Penelitian</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5F5EF"/>
        </a:solidFill>
      </p:bgPr>
    </p:bg>
    <p:spTree>
      <p:nvGrpSpPr>
        <p:cNvPr id="1" name=""/>
        <p:cNvGrpSpPr/>
        <p:nvPr/>
      </p:nvGrpSpPr>
      <p:grpSpPr>
        <a:xfrm>
          <a:off x="0" y="0"/>
          <a:ext cx="0" cy="0"/>
          <a:chOff x="0" y="0"/>
          <a:chExt cx="0" cy="0"/>
        </a:xfrm>
      </p:grpSpPr>
      <p:grpSp>
        <p:nvGrpSpPr>
          <p:cNvPr name="Group 2" id="2"/>
          <p:cNvGrpSpPr/>
          <p:nvPr/>
        </p:nvGrpSpPr>
        <p:grpSpPr>
          <a:xfrm rot="0">
            <a:off x="1586872" y="2425960"/>
            <a:ext cx="7407185" cy="7861040"/>
            <a:chOff x="0" y="0"/>
            <a:chExt cx="5983385" cy="6350000"/>
          </a:xfrm>
        </p:grpSpPr>
        <p:sp>
          <p:nvSpPr>
            <p:cNvPr name="Freeform 3" id="3"/>
            <p:cNvSpPr/>
            <p:nvPr/>
          </p:nvSpPr>
          <p:spPr>
            <a:xfrm flipH="false" flipV="false" rot="0">
              <a:off x="0" y="0"/>
              <a:ext cx="5983385" cy="6350000"/>
            </a:xfrm>
            <a:custGeom>
              <a:avLst/>
              <a:gdLst/>
              <a:ahLst/>
              <a:cxnLst/>
              <a:rect r="r" b="b" t="t" l="l"/>
              <a:pathLst>
                <a:path h="6350000" w="5983385">
                  <a:moveTo>
                    <a:pt x="2992550" y="0"/>
                  </a:moveTo>
                  <a:cubicBezTo>
                    <a:pt x="4644793" y="0"/>
                    <a:pt x="5983385" y="993140"/>
                    <a:pt x="5983385" y="2217420"/>
                  </a:cubicBezTo>
                  <a:lnTo>
                    <a:pt x="5983385" y="6350000"/>
                  </a:lnTo>
                  <a:lnTo>
                    <a:pt x="0" y="6350000"/>
                  </a:lnTo>
                  <a:lnTo>
                    <a:pt x="0" y="2217420"/>
                  </a:lnTo>
                  <a:cubicBezTo>
                    <a:pt x="0" y="993140"/>
                    <a:pt x="1340306" y="0"/>
                    <a:pt x="2992550" y="0"/>
                  </a:cubicBezTo>
                  <a:close/>
                </a:path>
              </a:pathLst>
            </a:custGeom>
            <a:solidFill>
              <a:srgbClr val="737373">
                <a:alpha val="9804"/>
              </a:srgbClr>
            </a:solidFill>
            <a:ln w="12700">
              <a:solidFill>
                <a:srgbClr val="000000"/>
              </a:solidFill>
            </a:ln>
          </p:spPr>
        </p:sp>
      </p:grpSp>
      <p:grpSp>
        <p:nvGrpSpPr>
          <p:cNvPr name="Group 4" id="4"/>
          <p:cNvGrpSpPr/>
          <p:nvPr/>
        </p:nvGrpSpPr>
        <p:grpSpPr>
          <a:xfrm rot="0">
            <a:off x="10210787" y="2445010"/>
            <a:ext cx="7182667" cy="7861040"/>
            <a:chOff x="0" y="0"/>
            <a:chExt cx="5802023" cy="6350000"/>
          </a:xfrm>
        </p:grpSpPr>
        <p:sp>
          <p:nvSpPr>
            <p:cNvPr name="Freeform 5" id="5"/>
            <p:cNvSpPr/>
            <p:nvPr/>
          </p:nvSpPr>
          <p:spPr>
            <a:xfrm flipH="false" flipV="false" rot="0">
              <a:off x="0" y="0"/>
              <a:ext cx="5802023" cy="6350000"/>
            </a:xfrm>
            <a:custGeom>
              <a:avLst/>
              <a:gdLst/>
              <a:ahLst/>
              <a:cxnLst/>
              <a:rect r="r" b="b" t="t" l="l"/>
              <a:pathLst>
                <a:path h="6350000" w="5802023">
                  <a:moveTo>
                    <a:pt x="2901843" y="0"/>
                  </a:moveTo>
                  <a:cubicBezTo>
                    <a:pt x="4504006" y="0"/>
                    <a:pt x="5802023" y="993140"/>
                    <a:pt x="5802023" y="2217420"/>
                  </a:cubicBezTo>
                  <a:lnTo>
                    <a:pt x="5802023" y="6350000"/>
                  </a:lnTo>
                  <a:lnTo>
                    <a:pt x="0" y="6350000"/>
                  </a:lnTo>
                  <a:lnTo>
                    <a:pt x="0" y="2217420"/>
                  </a:lnTo>
                  <a:cubicBezTo>
                    <a:pt x="0" y="993140"/>
                    <a:pt x="1299680" y="0"/>
                    <a:pt x="2901843" y="0"/>
                  </a:cubicBezTo>
                  <a:close/>
                </a:path>
              </a:pathLst>
            </a:custGeom>
            <a:solidFill>
              <a:srgbClr val="737373">
                <a:alpha val="9804"/>
              </a:srgbClr>
            </a:solidFill>
            <a:ln w="12700">
              <a:solidFill>
                <a:srgbClr val="000000"/>
              </a:solidFill>
            </a:ln>
          </p:spPr>
        </p:sp>
      </p:grpSp>
      <p:grpSp>
        <p:nvGrpSpPr>
          <p:cNvPr name="Group 6" id="6"/>
          <p:cNvGrpSpPr/>
          <p:nvPr/>
        </p:nvGrpSpPr>
        <p:grpSpPr>
          <a:xfrm rot="0">
            <a:off x="1748797" y="3032831"/>
            <a:ext cx="6876507" cy="5605830"/>
            <a:chOff x="0" y="0"/>
            <a:chExt cx="9168675" cy="7474440"/>
          </a:xfrm>
        </p:grpSpPr>
        <p:sp>
          <p:nvSpPr>
            <p:cNvPr name="TextBox 7" id="7"/>
            <p:cNvSpPr txBox="true"/>
            <p:nvPr/>
          </p:nvSpPr>
          <p:spPr>
            <a:xfrm rot="0">
              <a:off x="0" y="-66675"/>
              <a:ext cx="9168675" cy="739975"/>
            </a:xfrm>
            <a:prstGeom prst="rect">
              <a:avLst/>
            </a:prstGeom>
          </p:spPr>
          <p:txBody>
            <a:bodyPr anchor="t" rtlCol="false" tIns="0" lIns="0" bIns="0" rIns="0">
              <a:spAutoFit/>
            </a:bodyPr>
            <a:lstStyle/>
            <a:p>
              <a:pPr algn="ctr">
                <a:lnSpc>
                  <a:spcPts val="5040"/>
                </a:lnSpc>
                <a:spcBef>
                  <a:spcPct val="0"/>
                </a:spcBef>
              </a:pPr>
              <a:r>
                <a:rPr lang="en-US" sz="3600">
                  <a:solidFill>
                    <a:srgbClr val="000000"/>
                  </a:solidFill>
                  <a:latin typeface="Cormorant Garamond Semi-Bold"/>
                </a:rPr>
                <a:t>HASIL</a:t>
              </a:r>
            </a:p>
          </p:txBody>
        </p:sp>
        <p:sp>
          <p:nvSpPr>
            <p:cNvPr name="TextBox 8" id="8"/>
            <p:cNvSpPr txBox="true"/>
            <p:nvPr/>
          </p:nvSpPr>
          <p:spPr>
            <a:xfrm rot="0">
              <a:off x="0" y="1264902"/>
              <a:ext cx="9168675" cy="6209538"/>
            </a:xfrm>
            <a:prstGeom prst="rect">
              <a:avLst/>
            </a:prstGeom>
          </p:spPr>
          <p:txBody>
            <a:bodyPr anchor="t" rtlCol="false" tIns="0" lIns="0" bIns="0" rIns="0">
              <a:spAutoFit/>
            </a:bodyPr>
            <a:lstStyle/>
            <a:p>
              <a:pPr marL="453390" indent="-226695" lvl="1">
                <a:lnSpc>
                  <a:spcPts val="3087"/>
                </a:lnSpc>
                <a:buFont typeface="Arial"/>
                <a:buChar char="•"/>
              </a:pPr>
              <a:r>
                <a:rPr lang="en-US" sz="2100">
                  <a:solidFill>
                    <a:srgbClr val="000000">
                      <a:alpha val="80000"/>
                    </a:srgbClr>
                  </a:solidFill>
                  <a:latin typeface="HK Grotesk"/>
                </a:rPr>
                <a:t>Da</a:t>
              </a:r>
              <a:r>
                <a:rPr lang="en-US" sz="2100" u="none">
                  <a:solidFill>
                    <a:srgbClr val="000000">
                      <a:alpha val="80000"/>
                    </a:srgbClr>
                  </a:solidFill>
                  <a:latin typeface="HK Grotesk"/>
                </a:rPr>
                <a:t>ri 13,169 kumpulan Tweet, terdapat 7.309 (56%) Tweet Negative dengan komposisi 1748 (13%) tweet mengandung kata-kata kasar, 2266 (17%) tweet mengandung ujaran kebencian, dan 3295 (25%) mengandung keduanya.</a:t>
              </a:r>
            </a:p>
            <a:p>
              <a:pPr marL="453390" indent="-226695" lvl="1">
                <a:lnSpc>
                  <a:spcPts val="3087"/>
                </a:lnSpc>
                <a:buFont typeface="Arial"/>
                <a:buChar char="•"/>
              </a:pPr>
              <a:r>
                <a:rPr lang="en-US" sz="2100" u="none">
                  <a:solidFill>
                    <a:srgbClr val="000000">
                      <a:alpha val="80000"/>
                    </a:srgbClr>
                  </a:solidFill>
                  <a:latin typeface="HK Grotesk"/>
                </a:rPr>
                <a:t>Dari 5561 tweet negative yang mengandung ujaran kebencian dan kata-kata kasar mayoritas ditujukan kepada individu tertentu sejumlah 3575 (64%) tweet.</a:t>
              </a:r>
            </a:p>
            <a:p>
              <a:pPr marL="453390" indent="-226695" lvl="1">
                <a:lnSpc>
                  <a:spcPts val="3087"/>
                </a:lnSpc>
                <a:buFont typeface="Arial"/>
                <a:buChar char="•"/>
              </a:pPr>
              <a:r>
                <a:rPr lang="en-US" sz="2100" u="none">
                  <a:solidFill>
                    <a:srgbClr val="000000">
                      <a:alpha val="80000"/>
                    </a:srgbClr>
                  </a:solidFill>
                  <a:latin typeface="HK Grotesk"/>
                </a:rPr>
                <a:t>Salah satu cara agar data teks dapat dipahami dengan diprocessing (cleansing) dengan bantuan Library ReGex dan membuat API (Application Program Interface) menggunakan Library Flask serta Swagger.</a:t>
              </a:r>
            </a:p>
          </p:txBody>
        </p:sp>
      </p:grpSp>
      <p:grpSp>
        <p:nvGrpSpPr>
          <p:cNvPr name="Group 9" id="9"/>
          <p:cNvGrpSpPr/>
          <p:nvPr/>
        </p:nvGrpSpPr>
        <p:grpSpPr>
          <a:xfrm rot="0">
            <a:off x="11092043" y="3032831"/>
            <a:ext cx="5696657" cy="3113145"/>
            <a:chOff x="0" y="0"/>
            <a:chExt cx="7595543" cy="4150860"/>
          </a:xfrm>
        </p:grpSpPr>
        <p:sp>
          <p:nvSpPr>
            <p:cNvPr name="TextBox 10" id="10"/>
            <p:cNvSpPr txBox="true"/>
            <p:nvPr/>
          </p:nvSpPr>
          <p:spPr>
            <a:xfrm rot="0">
              <a:off x="0" y="-66675"/>
              <a:ext cx="7595543" cy="795655"/>
            </a:xfrm>
            <a:prstGeom prst="rect">
              <a:avLst/>
            </a:prstGeom>
          </p:spPr>
          <p:txBody>
            <a:bodyPr anchor="t" rtlCol="false" tIns="0" lIns="0" bIns="0" rIns="0">
              <a:spAutoFit/>
            </a:bodyPr>
            <a:lstStyle/>
            <a:p>
              <a:pPr algn="ctr">
                <a:lnSpc>
                  <a:spcPts val="5040"/>
                </a:lnSpc>
                <a:spcBef>
                  <a:spcPct val="0"/>
                </a:spcBef>
              </a:pPr>
              <a:r>
                <a:rPr lang="en-US" sz="3600">
                  <a:solidFill>
                    <a:srgbClr val="000000"/>
                  </a:solidFill>
                  <a:latin typeface="Cormorant Garamond Semi-Bold"/>
                </a:rPr>
                <a:t>KESIMPULAN</a:t>
              </a:r>
            </a:p>
          </p:txBody>
        </p:sp>
        <p:sp>
          <p:nvSpPr>
            <p:cNvPr name="TextBox 11" id="11"/>
            <p:cNvSpPr txBox="true"/>
            <p:nvPr/>
          </p:nvSpPr>
          <p:spPr>
            <a:xfrm rot="0">
              <a:off x="0" y="1413375"/>
              <a:ext cx="7595543" cy="2737485"/>
            </a:xfrm>
            <a:prstGeom prst="rect">
              <a:avLst/>
            </a:prstGeom>
          </p:spPr>
          <p:txBody>
            <a:bodyPr anchor="t" rtlCol="false" tIns="0" lIns="0" bIns="0" rIns="0">
              <a:spAutoFit/>
            </a:bodyPr>
            <a:lstStyle/>
            <a:p>
              <a:pPr algn="ctr" marL="0" indent="0" lvl="0">
                <a:lnSpc>
                  <a:spcPts val="3360"/>
                </a:lnSpc>
                <a:spcBef>
                  <a:spcPct val="0"/>
                </a:spcBef>
              </a:pPr>
              <a:r>
                <a:rPr lang="en-US" sz="2100">
                  <a:solidFill>
                    <a:srgbClr val="000000">
                      <a:alpha val="80000"/>
                    </a:srgbClr>
                  </a:solidFill>
                  <a:latin typeface="HK Grotesk"/>
                </a:rPr>
                <a:t>Berdasarkan data yang dianalisis, bisa disimpulkan bahwa banyaknya pengguna media sosial</a:t>
              </a:r>
              <a:r>
                <a:rPr lang="en-US" sz="2100">
                  <a:solidFill>
                    <a:srgbClr val="000000">
                      <a:alpha val="80000"/>
                    </a:srgbClr>
                  </a:solidFill>
                  <a:latin typeface="HK Grotesk"/>
                </a:rPr>
                <a:t> khususnya Twitter membuat tweet menggunakan kata-kata kasar ataupun ujaran kebencian, terutama pada sesama individu. </a:t>
              </a:r>
            </a:p>
          </p:txBody>
        </p:sp>
      </p:grpSp>
      <p:sp>
        <p:nvSpPr>
          <p:cNvPr name="TextBox 12" id="12"/>
          <p:cNvSpPr txBox="true"/>
          <p:nvPr/>
        </p:nvSpPr>
        <p:spPr>
          <a:xfrm rot="0">
            <a:off x="4624131" y="571817"/>
            <a:ext cx="9316242" cy="1085215"/>
          </a:xfrm>
          <a:prstGeom prst="rect">
            <a:avLst/>
          </a:prstGeom>
        </p:spPr>
        <p:txBody>
          <a:bodyPr anchor="t" rtlCol="false" tIns="0" lIns="0" bIns="0" rIns="0">
            <a:spAutoFit/>
          </a:bodyPr>
          <a:lstStyle/>
          <a:p>
            <a:pPr algn="ctr">
              <a:lnSpc>
                <a:spcPts val="8959"/>
              </a:lnSpc>
              <a:spcBef>
                <a:spcPct val="0"/>
              </a:spcBef>
            </a:pPr>
            <a:r>
              <a:rPr lang="en-US" sz="6399">
                <a:solidFill>
                  <a:srgbClr val="000000"/>
                </a:solidFill>
                <a:latin typeface="Cormorant Garamond Bold"/>
              </a:rPr>
              <a:t>Hasil dan Kesimpulan</a:t>
            </a:r>
          </a:p>
        </p:txBody>
      </p:sp>
      <p:grpSp>
        <p:nvGrpSpPr>
          <p:cNvPr name="Group 13" id="13"/>
          <p:cNvGrpSpPr/>
          <p:nvPr/>
        </p:nvGrpSpPr>
        <p:grpSpPr>
          <a:xfrm rot="0">
            <a:off x="0" y="9690449"/>
            <a:ext cx="18288000" cy="803275"/>
            <a:chOff x="0" y="0"/>
            <a:chExt cx="6186311" cy="271725"/>
          </a:xfrm>
        </p:grpSpPr>
        <p:sp>
          <p:nvSpPr>
            <p:cNvPr name="Freeform 14" id="14"/>
            <p:cNvSpPr/>
            <p:nvPr/>
          </p:nvSpPr>
          <p:spPr>
            <a:xfrm flipH="false" flipV="false" rot="0">
              <a:off x="0" y="0"/>
              <a:ext cx="6186311" cy="271725"/>
            </a:xfrm>
            <a:custGeom>
              <a:avLst/>
              <a:gdLst/>
              <a:ahLst/>
              <a:cxnLst/>
              <a:rect r="r" b="b" t="t" l="l"/>
              <a:pathLst>
                <a:path h="271725" w="6186311">
                  <a:moveTo>
                    <a:pt x="0" y="0"/>
                  </a:moveTo>
                  <a:lnTo>
                    <a:pt x="6186311" y="0"/>
                  </a:lnTo>
                  <a:lnTo>
                    <a:pt x="6186311" y="271725"/>
                  </a:lnTo>
                  <a:lnTo>
                    <a:pt x="0" y="271725"/>
                  </a:lnTo>
                  <a:close/>
                </a:path>
              </a:pathLst>
            </a:custGeom>
            <a:solidFill>
              <a:srgbClr val="304543"/>
            </a:solid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DAGBqhqwoCc</dc:identifier>
  <dcterms:modified xsi:type="dcterms:W3CDTF">2011-08-01T06:04:30Z</dcterms:modified>
  <cp:revision>1</cp:revision>
  <dc:title>Social Media Marketing Report Presentation in Dark Blue and Yellow Illustrated Modern Style</dc:title>
</cp:coreProperties>
</file>

<file path=docProps/thumbnail.jpeg>
</file>